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57" r:id="rId9"/>
    <p:sldId id="258" r:id="rId10"/>
    <p:sldId id="260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D2E"/>
    <a:srgbClr val="FFFE2B"/>
    <a:srgbClr val="F152FC"/>
    <a:srgbClr val="3EF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0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DFB9B-6102-E34E-89DB-4A4E96D5F3B0}" type="datetimeFigureOut">
              <a:rPr lang="en-US" smtClean="0"/>
              <a:t>24/10/2014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4827E-11B9-BF40-8C17-10922CAF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ACE0C-E159-4341-AEA4-0951CAD14380}" type="datetimeFigureOut">
              <a:rPr lang="en-US" smtClean="0"/>
              <a:t>24/10/2014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D0F39-27AC-3249-8C12-8AB7286F8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8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D7E5-17A5-5C4F-81C7-25FDBBFCAA6F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C371-0C6C-4544-94E9-6A7879754044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6602-93CF-C948-9C2C-C57404719A3C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F412-35F2-274F-BF47-388EE60FD005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067-EDFC-4948-816B-A42B5BF97F95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D1EB-B668-BD42-948B-2227E04E8AA0}" type="datetime1">
              <a:rPr lang="en-GB" smtClean="0"/>
              <a:t>24/10/2014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5B59-D7A5-8843-8394-0248841D4F29}" type="datetime1">
              <a:rPr lang="en-GB" smtClean="0"/>
              <a:t>24/10/2014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58C1-F4A2-F943-BA4A-05B7CF365A00}" type="datetime1">
              <a:rPr lang="en-GB" smtClean="0"/>
              <a:t>24/10/2014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57CB-BAAE-8543-9BBF-3E2ECEF2E5C9}" type="datetime1">
              <a:rPr lang="en-GB" smtClean="0"/>
              <a:t>24/10/2014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A720-40E4-AA46-830B-A16264BDB230}" type="datetime1">
              <a:rPr lang="en-GB" smtClean="0"/>
              <a:t>24/10/2014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BF11-CE6D-A64F-8BA4-1DB8DDDF7BFD}" type="datetime1">
              <a:rPr lang="en-GB" smtClean="0"/>
              <a:t>24/10/2014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BB7B-DA59-4047-9A5B-DA6AB326B04A}" type="datetime1">
              <a:rPr lang="en-GB" smtClean="0"/>
              <a:t>24/10/2014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PJ Qureshi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F852-CD10-BC40-BF73-E502D962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jqureshi@gmail.com" TargetMode="External"/><Relationship Id="rId3" Type="http://schemas.openxmlformats.org/officeDocument/2006/relationships/hyperlink" Target="http://www.southamptoncil.co.uk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Tackling Hate Crime	2014	</a:t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1080"/>
            <a:ext cx="6400800" cy="1752600"/>
          </a:xfrm>
        </p:spPr>
        <p:txBody>
          <a:bodyPr/>
          <a:lstStyle/>
          <a:p>
            <a:r>
              <a:rPr lang="en-US" u="sng" dirty="0" smtClean="0">
                <a:solidFill>
                  <a:srgbClr val="3EFF24"/>
                </a:solidFill>
              </a:rPr>
              <a:t>Faith &amp; Religion</a:t>
            </a:r>
          </a:p>
          <a:p>
            <a:endParaRPr lang="en-US" sz="2000" dirty="0" smtClean="0"/>
          </a:p>
          <a:p>
            <a:r>
              <a:rPr lang="en-US" sz="2000" dirty="0" smtClean="0"/>
              <a:t>Presented by Peer-Jada Qureshi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8661"/>
            <a:ext cx="2895600" cy="365125"/>
          </a:xfrm>
        </p:spPr>
        <p:txBody>
          <a:bodyPr/>
          <a:lstStyle/>
          <a:p>
            <a:r>
              <a:rPr lang="en-US" dirty="0" smtClean="0"/>
              <a:t>PJ Qureshi 2014 | E: </a:t>
            </a:r>
            <a:r>
              <a:rPr lang="en-US" dirty="0" smtClean="0">
                <a:hlinkClick r:id="rId2"/>
              </a:rPr>
              <a:t>pjqureshi@gmail.com</a:t>
            </a:r>
            <a:endParaRPr lang="en-US" dirty="0" smtClean="0"/>
          </a:p>
          <a:p>
            <a:r>
              <a:rPr lang="en-US" dirty="0" err="1"/>
              <a:t>Organised</a:t>
            </a:r>
            <a:r>
              <a:rPr lang="en-US" dirty="0"/>
              <a:t> by </a:t>
            </a:r>
            <a:r>
              <a:rPr lang="en-US" dirty="0">
                <a:hlinkClick r:id="rId3"/>
              </a:rPr>
              <a:t>www.SpectrumCIL.co.uk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8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Hate impact Faith?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At Home</a:t>
            </a:r>
          </a:p>
          <a:p>
            <a:pPr lvl="1"/>
            <a:r>
              <a:rPr lang="en-US" dirty="0" smtClean="0"/>
              <a:t>At School</a:t>
            </a:r>
          </a:p>
          <a:p>
            <a:pPr lvl="1"/>
            <a:r>
              <a:rPr lang="en-US" dirty="0" smtClean="0"/>
              <a:t>In the Street</a:t>
            </a:r>
          </a:p>
          <a:p>
            <a:pPr lvl="1"/>
            <a:r>
              <a:rPr lang="en-US" dirty="0" smtClean="0"/>
              <a:t>Sports clubs/events</a:t>
            </a:r>
          </a:p>
          <a:p>
            <a:pPr lvl="1"/>
            <a:r>
              <a:rPr lang="en-US" dirty="0" smtClean="0"/>
              <a:t>At places of worship</a:t>
            </a:r>
          </a:p>
          <a:p>
            <a:pPr lvl="1"/>
            <a:r>
              <a:rPr lang="en-US" dirty="0" smtClean="0"/>
              <a:t>At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6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Hate impact Faith?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Faiths </a:t>
            </a:r>
            <a:r>
              <a:rPr lang="en-US" dirty="0" smtClean="0"/>
              <a:t>– BUT – some </a:t>
            </a:r>
            <a:r>
              <a:rPr lang="en-US" dirty="0" smtClean="0"/>
              <a:t>more than others: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‘Trigger’ events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Inaction by responsible persons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9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/>
              <a:t>Take </a:t>
            </a:r>
            <a:r>
              <a:rPr lang="en-US" dirty="0" smtClean="0"/>
              <a:t>responsibility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Find the ‘correct’ representatives</a:t>
            </a:r>
            <a:endParaRPr lang="en-US" dirty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Education about how Hate effects Faith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Ask questions don’t be </a:t>
            </a:r>
            <a:r>
              <a:rPr lang="en-US" dirty="0" smtClean="0"/>
              <a:t>afraid – BUT - Respectfully</a:t>
            </a:r>
            <a:endParaRPr lang="en-US" dirty="0" smtClean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Build Links – 2 way participation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Support Communities – Better</a:t>
            </a:r>
            <a:r>
              <a:rPr lang="en-US" dirty="0" smtClean="0"/>
              <a:t> – use </a:t>
            </a:r>
            <a:r>
              <a:rPr lang="en-US" dirty="0" smtClean="0"/>
              <a:t>of resource allocation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dirty="0" smtClean="0"/>
              <a:t>Awareness building – public events, media, public service training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152FC"/>
                </a:solidFill>
              </a:rPr>
              <a:t>“</a:t>
            </a:r>
            <a:r>
              <a:rPr lang="en-US" sz="1800" dirty="0">
                <a:solidFill>
                  <a:srgbClr val="F152FC"/>
                </a:solidFill>
              </a:rPr>
              <a:t>So whatever you wish that others would do to you, do also to them, for this is the Law and the Prophets.”</a:t>
            </a:r>
          </a:p>
          <a:p>
            <a:pPr marL="0" indent="0">
              <a:buNone/>
            </a:pPr>
            <a:r>
              <a:rPr lang="en-US" sz="1800" dirty="0"/>
              <a:t>						</a:t>
            </a:r>
            <a:r>
              <a:rPr lang="en-US" sz="1800" dirty="0" smtClean="0"/>
              <a:t>      [</a:t>
            </a:r>
            <a:r>
              <a:rPr lang="en-US" sz="1800" dirty="0"/>
              <a:t>Bible:  Matthew 7:12</a:t>
            </a:r>
            <a:r>
              <a:rPr lang="en-US" sz="1800" dirty="0" smtClean="0"/>
              <a:t>]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3EFF24"/>
                </a:solidFill>
                <a:cs typeface="Arial"/>
              </a:rPr>
              <a:t>“</a:t>
            </a:r>
            <a:r>
              <a:rPr lang="en-US" sz="1800" dirty="0" smtClean="0">
                <a:solidFill>
                  <a:srgbClr val="3EFF24"/>
                </a:solidFill>
                <a:cs typeface="Arial"/>
              </a:rPr>
              <a:t>O </a:t>
            </a:r>
            <a:r>
              <a:rPr lang="en-US" sz="1800" dirty="0">
                <a:solidFill>
                  <a:srgbClr val="3EFF24"/>
                </a:solidFill>
                <a:cs typeface="Arial"/>
              </a:rPr>
              <a:t>you who believe, be persistently standing firm for Allah as witnesses in justice, and let not the hatred of a people prevent you from being just. </a:t>
            </a:r>
            <a:r>
              <a:rPr lang="en-US" sz="1800" dirty="0" smtClean="0">
                <a:solidFill>
                  <a:srgbClr val="3EFF24"/>
                </a:solidFill>
                <a:cs typeface="Arial"/>
              </a:rPr>
              <a:t> Be </a:t>
            </a:r>
            <a:r>
              <a:rPr lang="en-US" sz="1800" dirty="0">
                <a:solidFill>
                  <a:srgbClr val="3EFF24"/>
                </a:solidFill>
                <a:cs typeface="Arial"/>
              </a:rPr>
              <a:t>just, for it is closer to righteousness</a:t>
            </a:r>
            <a:r>
              <a:rPr lang="en-US" sz="1800" dirty="0" smtClean="0">
                <a:solidFill>
                  <a:srgbClr val="3EFF24"/>
                </a:solidFill>
                <a:cs typeface="Arial"/>
              </a:rPr>
              <a:t>.”</a:t>
            </a:r>
            <a:endParaRPr lang="en-US" sz="1800" dirty="0">
              <a:solidFill>
                <a:srgbClr val="3EFF24"/>
              </a:solidFill>
              <a:cs typeface="Arial"/>
            </a:endParaRPr>
          </a:p>
          <a:p>
            <a:pPr marL="0" indent="0">
              <a:buNone/>
            </a:pPr>
            <a:r>
              <a:rPr lang="en-US" sz="1800" dirty="0" smtClean="0"/>
              <a:t>					       </a:t>
            </a:r>
            <a:r>
              <a:rPr lang="en-US" sz="1800" dirty="0" smtClean="0"/>
              <a:t>  [</a:t>
            </a:r>
            <a:r>
              <a:rPr lang="en-US" sz="1800" dirty="0" smtClean="0"/>
              <a:t>Qur’an:  Surah </a:t>
            </a:r>
            <a:r>
              <a:rPr lang="en-US" sz="1800" dirty="0"/>
              <a:t>Al-</a:t>
            </a:r>
            <a:r>
              <a:rPr lang="en-US" sz="1800" dirty="0" err="1"/>
              <a:t>Ma’idah</a:t>
            </a:r>
            <a:r>
              <a:rPr lang="en-US" sz="1800" dirty="0"/>
              <a:t> 5:</a:t>
            </a:r>
            <a:r>
              <a:rPr lang="en-US" sz="1800" dirty="0" smtClean="0"/>
              <a:t>8]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FE2B"/>
                </a:solidFill>
              </a:rPr>
              <a:t>“One with an uncontrolled mind cannot have spiritual intelligence…and who never meditates on the Ultimate Truth and for one who never meditates there is no peace”</a:t>
            </a:r>
          </a:p>
          <a:p>
            <a:pPr marL="0" indent="0">
              <a:buNone/>
            </a:pPr>
            <a:r>
              <a:rPr lang="en-US" sz="1800" dirty="0" smtClean="0"/>
              <a:t>					      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          </a:t>
            </a:r>
            <a:r>
              <a:rPr lang="en-US" sz="1800" dirty="0" smtClean="0"/>
              <a:t>[</a:t>
            </a:r>
            <a:r>
              <a:rPr lang="en-US" sz="1800" dirty="0" err="1" smtClean="0"/>
              <a:t>Bhagvad</a:t>
            </a:r>
            <a:r>
              <a:rPr lang="en-US" sz="1800" dirty="0" smtClean="0"/>
              <a:t>-Gita: </a:t>
            </a:r>
            <a:r>
              <a:rPr lang="en-US" sz="1800" dirty="0" err="1" smtClean="0"/>
              <a:t>Ch</a:t>
            </a:r>
            <a:r>
              <a:rPr lang="en-US" sz="1800" dirty="0" smtClean="0"/>
              <a:t> 2, Verse 66]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EFF24"/>
                </a:solidFill>
              </a:rPr>
              <a:t>UN Resolution on World Interfaith Harmony Week:</a:t>
            </a:r>
          </a:p>
          <a:p>
            <a:pPr marL="0" indent="0">
              <a:buNone/>
            </a:pPr>
            <a:endParaRPr lang="en-US" dirty="0">
              <a:solidFill>
                <a:srgbClr val="3EFF24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Recognising</a:t>
            </a:r>
            <a:r>
              <a:rPr lang="en-US" dirty="0" smtClean="0"/>
              <a:t> </a:t>
            </a:r>
            <a:r>
              <a:rPr lang="en-US" dirty="0"/>
              <a:t>that the moral imperatives of all religions, convictions, and beliefs call for </a:t>
            </a:r>
            <a:r>
              <a:rPr lang="en-US" dirty="0">
                <a:solidFill>
                  <a:srgbClr val="3EFF24"/>
                </a:solidFill>
              </a:rPr>
              <a:t>peace, tolerance, and mutual understanding</a:t>
            </a:r>
            <a:r>
              <a:rPr lang="en-US" dirty="0" smtClean="0">
                <a:solidFill>
                  <a:srgbClr val="3EFF24"/>
                </a:solidFill>
              </a:rPr>
              <a:t>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Reaffirms that mutual understanding and </a:t>
            </a:r>
            <a:r>
              <a:rPr lang="en-US" u="sng" dirty="0">
                <a:solidFill>
                  <a:srgbClr val="F152FC"/>
                </a:solidFill>
              </a:rPr>
              <a:t>inter-religious dialogue</a:t>
            </a:r>
            <a:r>
              <a:rPr lang="en-US" u="sng" dirty="0"/>
              <a:t> </a:t>
            </a:r>
            <a:r>
              <a:rPr lang="en-US" dirty="0"/>
              <a:t>constitute important dimensions of a culture of peace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Proclaims the first week of February of every year the World Interfaith Harmony Week between all religions, faiths and beliefs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Encourages all </a:t>
            </a:r>
            <a:r>
              <a:rPr lang="en-US" u="sng" dirty="0">
                <a:solidFill>
                  <a:srgbClr val="F152FC"/>
                </a:solidFill>
              </a:rPr>
              <a:t>States to support</a:t>
            </a:r>
            <a:r>
              <a:rPr lang="en-US" dirty="0"/>
              <a:t>, on a voluntary basis, the spread of the message of interfaith harmony and goodwill in the world’s churches, mosques, synagogues, temples and other</a:t>
            </a:r>
            <a:r>
              <a:rPr lang="en-US" dirty="0">
                <a:solidFill>
                  <a:srgbClr val="F152FC"/>
                </a:solidFill>
              </a:rPr>
              <a:t> </a:t>
            </a:r>
            <a:r>
              <a:rPr lang="en-US" u="sng" dirty="0">
                <a:solidFill>
                  <a:srgbClr val="F152FC"/>
                </a:solidFill>
              </a:rPr>
              <a:t>places of worship</a:t>
            </a:r>
            <a:r>
              <a:rPr lang="en-US" dirty="0">
                <a:solidFill>
                  <a:srgbClr val="F152FC"/>
                </a:solidFill>
              </a:rPr>
              <a:t> </a:t>
            </a:r>
            <a:r>
              <a:rPr lang="en-US" dirty="0"/>
              <a:t>during that week based on Love of God and Love of the </a:t>
            </a:r>
            <a:r>
              <a:rPr lang="en-US" dirty="0" err="1"/>
              <a:t>Neighbour</a:t>
            </a:r>
            <a:r>
              <a:rPr lang="en-US" dirty="0"/>
              <a:t>, or based on Love of the Good and Love of the </a:t>
            </a:r>
            <a:r>
              <a:rPr lang="en-US" dirty="0" err="1"/>
              <a:t>Neighbour</a:t>
            </a:r>
            <a:r>
              <a:rPr lang="en-US" dirty="0"/>
              <a:t>, each according to their own religious traditions or convictions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Requests the secretary general to </a:t>
            </a:r>
            <a:r>
              <a:rPr lang="en-US" u="sng" dirty="0">
                <a:solidFill>
                  <a:srgbClr val="F152FC"/>
                </a:solidFill>
              </a:rPr>
              <a:t>keep </a:t>
            </a:r>
            <a:r>
              <a:rPr lang="en-US" dirty="0"/>
              <a:t>the General Assembly </a:t>
            </a:r>
            <a:r>
              <a:rPr lang="en-US" u="sng" dirty="0">
                <a:solidFill>
                  <a:srgbClr val="F152FC"/>
                </a:solidFill>
              </a:rPr>
              <a:t>informed</a:t>
            </a:r>
            <a:r>
              <a:rPr lang="en-US" dirty="0"/>
              <a:t> of the implementation of the present resolution.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7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CASE STUDY 1:  SOUTHAMPTON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821338"/>
              </p:ext>
            </p:extLst>
          </p:nvPr>
        </p:nvGraphicFramePr>
        <p:xfrm>
          <a:off x="457200" y="1600200"/>
          <a:ext cx="8229600" cy="3936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657"/>
                <a:gridCol w="2431143"/>
                <a:gridCol w="1366762"/>
                <a:gridCol w="27480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Pig Head left in Mosque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2014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Police attended / offered support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Culprits not found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Stones used to break windows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2014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As Above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Mosque</a:t>
                      </a:r>
                      <a:r>
                        <a:rPr lang="en-US" baseline="0" dirty="0" smtClean="0"/>
                        <a:t> Car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Night Club goers 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 - Urinate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r>
                        <a:rPr lang="en-US" sz="1800" kern="1200" dirty="0" smtClean="0">
                          <a:effectLst/>
                        </a:rPr>
                        <a:t>-  Defecate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2014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As Above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CASE STUDY 2:  FAREHAM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98578"/>
              </p:ext>
            </p:extLst>
          </p:nvPr>
        </p:nvGraphicFramePr>
        <p:xfrm>
          <a:off x="457200" y="1322009"/>
          <a:ext cx="8229600" cy="4942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5467"/>
                <a:gridCol w="2213428"/>
                <a:gridCol w="1209524"/>
                <a:gridCol w="34011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Park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started shouting, swearing and saying to parent with two children to go back to their own country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 called, responded very quickly and followed children back home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Muslim parent said they were like his own children and he did not want to prosecute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Muslim parent spoke to children who cried and apologized when Muslim parent explained the hurt they had caused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Mosque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 and Abusive Calls to the Mosque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Police attended / offered support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Culprits found and prosecuted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5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/>
              <a:t>CASE STUDY 3:  WINCHESTER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4565"/>
              </p:ext>
            </p:extLst>
          </p:nvPr>
        </p:nvGraphicFramePr>
        <p:xfrm>
          <a:off x="457200" y="1098974"/>
          <a:ext cx="8229600" cy="52349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4990"/>
                <a:gridCol w="2019905"/>
                <a:gridCol w="1511905"/>
                <a:gridCol w="3352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Where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What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When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How</a:t>
                      </a:r>
                      <a:endParaRPr lang="en-US" sz="16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Asian child was told by another child on first day at secondary school to ‘die </a:t>
                      </a:r>
                      <a:r>
                        <a:rPr lang="en-US" sz="16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blacky</a:t>
                      </a:r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attended school</a:t>
                      </a:r>
                      <a:endParaRPr lang="en-GB" sz="16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was not informed of actions</a:t>
                      </a:r>
                      <a:endParaRPr lang="en-GB" sz="16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failed to understand effects on the child who was confused and scared to return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Internet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err="1" smtClean="0"/>
                        <a:t>Stormfront.org</a:t>
                      </a:r>
                      <a:r>
                        <a:rPr lang="en-US" sz="1650" dirty="0" smtClean="0"/>
                        <a:t> – fascist comments against Muslims</a:t>
                      </a:r>
                      <a:r>
                        <a:rPr lang="en-US" sz="1650" baseline="0" dirty="0" smtClean="0"/>
                        <a:t> part of community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2006-current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650" dirty="0" smtClean="0"/>
                        <a:t>uninvestigated</a:t>
                      </a:r>
                      <a:endParaRPr lang="en-US" sz="16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Town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Woman confronted Muslim lady for wearing headscarf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2010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650" dirty="0" smtClean="0"/>
                        <a:t>unreported</a:t>
                      </a:r>
                      <a:endParaRPr lang="en-US" sz="165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Bus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Passenger was asked if he was going to cut any heads off if anyone sat next to him</a:t>
                      </a:r>
                      <a:r>
                        <a:rPr lang="en-GB" sz="1650" dirty="0" smtClean="0">
                          <a:effectLst/>
                        </a:rPr>
                        <a:t> 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50" dirty="0" smtClean="0"/>
                        <a:t>2013</a:t>
                      </a:r>
                      <a:endParaRPr lang="en-US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GB" sz="16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Passenger</a:t>
                      </a:r>
                      <a:r>
                        <a:rPr lang="en-GB" sz="16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complained to bus driver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GB" sz="16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 driver laughed and said grow up</a:t>
                      </a:r>
                      <a:endParaRPr lang="en-GB" sz="16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CASE STUDY 4:  BASINGSTOKE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63256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0610"/>
                <a:gridCol w="1898952"/>
                <a:gridCol w="1572381"/>
                <a:gridCol w="3207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Where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What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Arson Attack</a:t>
                      </a:r>
                    </a:p>
                    <a:p>
                      <a:r>
                        <a:rPr lang="en-US" dirty="0" smtClean="0"/>
                        <a:t>Fire Bomb whilst community was attending Friday prayers – the busiest 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 – after 7/7 attacks</a:t>
                      </a:r>
                      <a:r>
                        <a:rPr lang="en-US" baseline="0" dirty="0" smtClean="0"/>
                        <a:t> in 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Police attended / offered support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effectLst/>
                      </a:endParaRPr>
                    </a:p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Culprits not found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effectLst/>
                      </a:endParaRPr>
                    </a:p>
                    <a:p>
                      <a:pPr marL="285750" lvl="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HIN attended spoke with committee – offered support</a:t>
                      </a:r>
                      <a:endParaRPr lang="en-GB" sz="1800" kern="1200" dirty="0" smtClean="0">
                        <a:effectLst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GB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Suggested keeping log book of incidents for police and LA to monitor patterns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Faith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all faiths teach:</a:t>
            </a:r>
          </a:p>
          <a:p>
            <a:endParaRPr lang="en-US" dirty="0"/>
          </a:p>
          <a:p>
            <a:pPr lvl="1"/>
            <a:r>
              <a:rPr lang="en-US" dirty="0" smtClean="0"/>
              <a:t>Peace and Tolerance </a:t>
            </a:r>
          </a:p>
          <a:p>
            <a:pPr marL="4000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Mutual respect for others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4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Hate effect Faith?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Hatred against Faith effect people / property: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Physically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Emotionally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PJ Qureshi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905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1620</TotalTime>
  <Words>692</Words>
  <Application>Microsoft Macintosh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Tackling Hate Crime 2014  </vt:lpstr>
      <vt:lpstr>Faith </vt:lpstr>
      <vt:lpstr>UN Resolution</vt:lpstr>
      <vt:lpstr>CASE STUDY 1:  SOUTHAMPTON </vt:lpstr>
      <vt:lpstr>CASE STUDY 2:  FAREHAM </vt:lpstr>
      <vt:lpstr>CASE STUDY 3:  WINCHESTER </vt:lpstr>
      <vt:lpstr>CASE STUDY 4:  BASINGSTOKE </vt:lpstr>
      <vt:lpstr>What does Faith teach?</vt:lpstr>
      <vt:lpstr>How does Hate effect Faith?</vt:lpstr>
      <vt:lpstr>Where does Hate impact Faith? </vt:lpstr>
      <vt:lpstr>When does Hate impact Faith? </vt:lpstr>
      <vt:lpstr>Possible 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Hate Crime 2014 </dc:title>
  <dc:creator>Peer-Jada Qureshi</dc:creator>
  <cp:lastModifiedBy>Peer-Jada Qureshi</cp:lastModifiedBy>
  <cp:revision>21</cp:revision>
  <cp:lastPrinted>2014-10-21T20:44:50Z</cp:lastPrinted>
  <dcterms:created xsi:type="dcterms:W3CDTF">2014-10-21T10:53:42Z</dcterms:created>
  <dcterms:modified xsi:type="dcterms:W3CDTF">2014-10-24T12:36:05Z</dcterms:modified>
</cp:coreProperties>
</file>