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70" r:id="rId4"/>
    <p:sldId id="271"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5CA774-4DA4-4159-9B6C-4AE0235C332D}" type="datetimeFigureOut">
              <a:rPr lang="en-GB" smtClean="0"/>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38693-921F-4B4D-88E9-BBC479EFF7C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CA774-4DA4-4159-9B6C-4AE0235C332D}" type="datetimeFigureOut">
              <a:rPr lang="en-GB" smtClean="0"/>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38693-921F-4B4D-88E9-BBC479EFF7C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CA774-4DA4-4159-9B6C-4AE0235C332D}" type="datetimeFigureOut">
              <a:rPr lang="en-GB" smtClean="0"/>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38693-921F-4B4D-88E9-BBC479EFF7C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CA774-4DA4-4159-9B6C-4AE0235C332D}" type="datetimeFigureOut">
              <a:rPr lang="en-GB" smtClean="0"/>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38693-921F-4B4D-88E9-BBC479EFF7C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5CA774-4DA4-4159-9B6C-4AE0235C332D}" type="datetimeFigureOut">
              <a:rPr lang="en-GB" smtClean="0"/>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38693-921F-4B4D-88E9-BBC479EFF7C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5CA774-4DA4-4159-9B6C-4AE0235C332D}" type="datetimeFigureOut">
              <a:rPr lang="en-GB" smtClean="0"/>
              <a:t>21/10/2014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338693-921F-4B4D-88E9-BBC479EFF7C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5CA774-4DA4-4159-9B6C-4AE0235C332D}" type="datetimeFigureOut">
              <a:rPr lang="en-GB" smtClean="0"/>
              <a:t>21/10/2014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338693-921F-4B4D-88E9-BBC479EFF7C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5CA774-4DA4-4159-9B6C-4AE0235C332D}" type="datetimeFigureOut">
              <a:rPr lang="en-GB" smtClean="0"/>
              <a:t>21/10/2014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338693-921F-4B4D-88E9-BBC479EFF7C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CA774-4DA4-4159-9B6C-4AE0235C332D}" type="datetimeFigureOut">
              <a:rPr lang="en-GB" smtClean="0"/>
              <a:t>21/10/2014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338693-921F-4B4D-88E9-BBC479EFF7C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CA774-4DA4-4159-9B6C-4AE0235C332D}" type="datetimeFigureOut">
              <a:rPr lang="en-GB" smtClean="0"/>
              <a:t>21/10/2014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338693-921F-4B4D-88E9-BBC479EFF7C3}"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95CA774-4DA4-4159-9B6C-4AE0235C332D}" type="datetimeFigureOut">
              <a:rPr lang="en-GB" smtClean="0"/>
              <a:t>21/10/2014</a:t>
            </a:fld>
            <a:endParaRPr lang="en-GB"/>
          </a:p>
        </p:txBody>
      </p:sp>
      <p:sp>
        <p:nvSpPr>
          <p:cNvPr id="9" name="Slide Number Placeholder 8"/>
          <p:cNvSpPr>
            <a:spLocks noGrp="1"/>
          </p:cNvSpPr>
          <p:nvPr>
            <p:ph type="sldNum" sz="quarter" idx="11"/>
          </p:nvPr>
        </p:nvSpPr>
        <p:spPr/>
        <p:txBody>
          <a:bodyPr/>
          <a:lstStyle/>
          <a:p>
            <a:fld id="{64338693-921F-4B4D-88E9-BBC479EFF7C3}"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4338693-921F-4B4D-88E9-BBC479EFF7C3}"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95CA774-4DA4-4159-9B6C-4AE0235C332D}" type="datetimeFigureOut">
              <a:rPr lang="en-GB" smtClean="0"/>
              <a:t>21/10/2014</a:t>
            </a:fld>
            <a:endParaRPr lang="en-GB"/>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24744"/>
            <a:ext cx="7618040" cy="3374231"/>
          </a:xfrm>
        </p:spPr>
        <p:txBody>
          <a:bodyPr/>
          <a:lstStyle/>
          <a:p>
            <a:r>
              <a:rPr lang="en-GB" sz="4400" b="1" dirty="0" smtClean="0"/>
              <a:t>Crown Prosecution Service – Response to Hate Crime</a:t>
            </a:r>
            <a:br>
              <a:rPr lang="en-GB" sz="4400" b="1" dirty="0" smtClean="0"/>
            </a:br>
            <a:endParaRPr lang="en-GB" sz="4400" dirty="0"/>
          </a:p>
        </p:txBody>
      </p:sp>
      <p:sp>
        <p:nvSpPr>
          <p:cNvPr id="3" name="Subtitle 2"/>
          <p:cNvSpPr>
            <a:spLocks noGrp="1"/>
          </p:cNvSpPr>
          <p:nvPr>
            <p:ph type="subTitle" idx="1"/>
          </p:nvPr>
        </p:nvSpPr>
        <p:spPr/>
        <p:txBody>
          <a:bodyPr/>
          <a:lstStyle/>
          <a:p>
            <a:r>
              <a:rPr lang="en-GB" b="1" dirty="0" smtClean="0"/>
              <a:t>James Burnham, District Crown Prosecutor</a:t>
            </a:r>
          </a:p>
          <a:p>
            <a:endParaRPr lang="en-GB" b="1" dirty="0"/>
          </a:p>
        </p:txBody>
      </p:sp>
    </p:spTree>
    <p:extLst>
      <p:ext uri="{BB962C8B-B14F-4D97-AF65-F5344CB8AC3E}">
        <p14:creationId xmlns:p14="http://schemas.microsoft.com/office/powerpoint/2010/main" val="3221353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On line Crime</a:t>
            </a:r>
            <a:r>
              <a:rPr lang="en-GB" dirty="0"/>
              <a:t/>
            </a:r>
            <a:br>
              <a:rPr lang="en-GB" dirty="0"/>
            </a:br>
            <a:endParaRPr lang="en-GB" dirty="0"/>
          </a:p>
        </p:txBody>
      </p:sp>
      <p:sp>
        <p:nvSpPr>
          <p:cNvPr id="3" name="Content Placeholder 2"/>
          <p:cNvSpPr>
            <a:spLocks noGrp="1"/>
          </p:cNvSpPr>
          <p:nvPr>
            <p:ph idx="1"/>
          </p:nvPr>
        </p:nvSpPr>
        <p:spPr>
          <a:xfrm>
            <a:off x="395536" y="1484784"/>
            <a:ext cx="7681664" cy="4916016"/>
          </a:xfrm>
        </p:spPr>
        <p:txBody>
          <a:bodyPr>
            <a:normAutofit fontScale="92500"/>
          </a:bodyPr>
          <a:lstStyle/>
          <a:p>
            <a:r>
              <a:rPr lang="en-GB" dirty="0">
                <a:solidFill>
                  <a:schemeClr val="tx2">
                    <a:lumMod val="75000"/>
                  </a:schemeClr>
                </a:solidFill>
              </a:rPr>
              <a:t>offences committed using social network sites such as Facebook and twitter are now covered by a CPS policy </a:t>
            </a:r>
            <a:r>
              <a:rPr lang="en-GB" dirty="0" smtClean="0">
                <a:solidFill>
                  <a:schemeClr val="tx2">
                    <a:lumMod val="75000"/>
                  </a:schemeClr>
                </a:solidFill>
              </a:rPr>
              <a:t>document</a:t>
            </a:r>
          </a:p>
          <a:p>
            <a:pPr lvl="0"/>
            <a:r>
              <a:rPr lang="en-GB" dirty="0">
                <a:solidFill>
                  <a:schemeClr val="tx2">
                    <a:lumMod val="75000"/>
                  </a:schemeClr>
                </a:solidFill>
              </a:rPr>
              <a:t>Communications sent via social media are capable of amounting to criminal offences and prosecutors should </a:t>
            </a:r>
            <a:r>
              <a:rPr lang="en-GB" dirty="0" smtClean="0">
                <a:solidFill>
                  <a:schemeClr val="tx2">
                    <a:lumMod val="75000"/>
                  </a:schemeClr>
                </a:solidFill>
              </a:rPr>
              <a:t>distinguish </a:t>
            </a:r>
            <a:r>
              <a:rPr lang="en-GB" dirty="0">
                <a:solidFill>
                  <a:schemeClr val="tx2">
                    <a:lumMod val="75000"/>
                  </a:schemeClr>
                </a:solidFill>
              </a:rPr>
              <a:t>between:</a:t>
            </a:r>
          </a:p>
          <a:p>
            <a:pPr marL="342900" lvl="1">
              <a:buClr>
                <a:schemeClr val="accent1"/>
              </a:buClr>
            </a:pPr>
            <a:r>
              <a:rPr lang="en-GB" dirty="0" smtClean="0">
                <a:solidFill>
                  <a:schemeClr val="tx2">
                    <a:lumMod val="75000"/>
                  </a:schemeClr>
                </a:solidFill>
              </a:rPr>
              <a:t>1 Communications </a:t>
            </a:r>
            <a:r>
              <a:rPr lang="en-GB" dirty="0">
                <a:solidFill>
                  <a:schemeClr val="tx2">
                    <a:lumMod val="75000"/>
                  </a:schemeClr>
                </a:solidFill>
              </a:rPr>
              <a:t>which may constitute </a:t>
            </a:r>
            <a:r>
              <a:rPr lang="en-GB" b="1" dirty="0">
                <a:solidFill>
                  <a:schemeClr val="tx2">
                    <a:lumMod val="75000"/>
                  </a:schemeClr>
                </a:solidFill>
              </a:rPr>
              <a:t>credible threats</a:t>
            </a:r>
            <a:r>
              <a:rPr lang="en-GB" dirty="0">
                <a:solidFill>
                  <a:schemeClr val="tx2">
                    <a:lumMod val="75000"/>
                  </a:schemeClr>
                </a:solidFill>
              </a:rPr>
              <a:t> of violence to the person or damage to </a:t>
            </a:r>
            <a:r>
              <a:rPr lang="en-GB" dirty="0" smtClean="0">
                <a:solidFill>
                  <a:schemeClr val="tx2">
                    <a:lumMod val="75000"/>
                  </a:schemeClr>
                </a:solidFill>
              </a:rPr>
              <a:t>property or</a:t>
            </a:r>
          </a:p>
          <a:p>
            <a:pPr marL="342900" lvl="1">
              <a:buClr>
                <a:schemeClr val="accent1"/>
              </a:buClr>
            </a:pPr>
            <a:r>
              <a:rPr lang="en-GB" dirty="0" smtClean="0">
                <a:solidFill>
                  <a:schemeClr val="tx2">
                    <a:lumMod val="75000"/>
                  </a:schemeClr>
                </a:solidFill>
              </a:rPr>
              <a:t>2 </a:t>
            </a:r>
            <a:r>
              <a:rPr lang="en-GB" dirty="0">
                <a:solidFill>
                  <a:schemeClr val="tx2">
                    <a:lumMod val="75000"/>
                  </a:schemeClr>
                </a:solidFill>
              </a:rPr>
              <a:t>Communications which </a:t>
            </a:r>
            <a:r>
              <a:rPr lang="en-GB" b="1" dirty="0">
                <a:solidFill>
                  <a:schemeClr val="tx2">
                    <a:lumMod val="75000"/>
                  </a:schemeClr>
                </a:solidFill>
              </a:rPr>
              <a:t>specifically target an individual or individuals</a:t>
            </a:r>
            <a:r>
              <a:rPr lang="en-GB" dirty="0">
                <a:solidFill>
                  <a:schemeClr val="tx2">
                    <a:lumMod val="75000"/>
                  </a:schemeClr>
                </a:solidFill>
              </a:rPr>
              <a:t> and which may constitute harassment or stalking within the meaning of the Protection from Harassment Act </a:t>
            </a:r>
            <a:r>
              <a:rPr lang="en-GB" dirty="0" smtClean="0">
                <a:solidFill>
                  <a:schemeClr val="tx2">
                    <a:lumMod val="75000"/>
                  </a:schemeClr>
                </a:solidFill>
              </a:rPr>
              <a:t>1997</a:t>
            </a:r>
          </a:p>
          <a:p>
            <a:pPr marL="342900" lvl="1">
              <a:buClr>
                <a:schemeClr val="accent1"/>
              </a:buClr>
            </a:pPr>
            <a:r>
              <a:rPr lang="en-GB" dirty="0" smtClean="0">
                <a:solidFill>
                  <a:schemeClr val="tx2">
                    <a:lumMod val="75000"/>
                  </a:schemeClr>
                </a:solidFill>
              </a:rPr>
              <a:t>3 Communications </a:t>
            </a:r>
            <a:r>
              <a:rPr lang="en-GB" dirty="0">
                <a:solidFill>
                  <a:schemeClr val="tx2">
                    <a:lumMod val="75000"/>
                  </a:schemeClr>
                </a:solidFill>
              </a:rPr>
              <a:t>which may amount to a </a:t>
            </a:r>
            <a:r>
              <a:rPr lang="en-GB" b="1" dirty="0">
                <a:solidFill>
                  <a:schemeClr val="tx2">
                    <a:lumMod val="75000"/>
                  </a:schemeClr>
                </a:solidFill>
              </a:rPr>
              <a:t>breach of a court order</a:t>
            </a:r>
            <a:r>
              <a:rPr lang="en-GB" dirty="0" smtClean="0">
                <a:solidFill>
                  <a:schemeClr val="tx2">
                    <a:lumMod val="75000"/>
                  </a:schemeClr>
                </a:solidFill>
              </a:rPr>
              <a:t>.</a:t>
            </a:r>
          </a:p>
          <a:p>
            <a:pPr marL="342900" lvl="1">
              <a:buClr>
                <a:schemeClr val="accent1"/>
              </a:buClr>
            </a:pPr>
            <a:r>
              <a:rPr lang="en-GB" dirty="0" smtClean="0">
                <a:solidFill>
                  <a:schemeClr val="tx2">
                    <a:lumMod val="75000"/>
                  </a:schemeClr>
                </a:solidFill>
              </a:rPr>
              <a:t>4 Communications </a:t>
            </a:r>
            <a:r>
              <a:rPr lang="en-GB" dirty="0">
                <a:solidFill>
                  <a:schemeClr val="tx2">
                    <a:lumMod val="75000"/>
                  </a:schemeClr>
                </a:solidFill>
              </a:rPr>
              <a:t>which do not fall into any of the categories above and fall to be considered separately (see below): i.e. those which may be considered</a:t>
            </a:r>
            <a:r>
              <a:rPr lang="en-GB" i="1" dirty="0">
                <a:solidFill>
                  <a:schemeClr val="tx2">
                    <a:lumMod val="75000"/>
                  </a:schemeClr>
                </a:solidFill>
              </a:rPr>
              <a:t> </a:t>
            </a:r>
            <a:r>
              <a:rPr lang="en-GB" b="1" dirty="0">
                <a:solidFill>
                  <a:schemeClr val="tx2">
                    <a:lumMod val="75000"/>
                  </a:schemeClr>
                </a:solidFill>
              </a:rPr>
              <a:t>grossly offensive, indecent, obscene or </a:t>
            </a:r>
            <a:r>
              <a:rPr lang="en-GB" b="1" dirty="0" smtClean="0">
                <a:solidFill>
                  <a:schemeClr val="tx2">
                    <a:lumMod val="75000"/>
                  </a:schemeClr>
                </a:solidFill>
              </a:rPr>
              <a:t>false which </a:t>
            </a:r>
            <a:r>
              <a:rPr lang="en-GB" dirty="0">
                <a:solidFill>
                  <a:schemeClr val="tx2">
                    <a:lumMod val="75000"/>
                  </a:schemeClr>
                </a:solidFill>
              </a:rPr>
              <a:t>will be subject to a </a:t>
            </a:r>
            <a:r>
              <a:rPr lang="en-GB" b="1" dirty="0">
                <a:solidFill>
                  <a:schemeClr val="tx2">
                    <a:lumMod val="75000"/>
                  </a:schemeClr>
                </a:solidFill>
              </a:rPr>
              <a:t>high threshold</a:t>
            </a:r>
            <a:r>
              <a:rPr lang="en-GB" dirty="0">
                <a:solidFill>
                  <a:schemeClr val="tx2">
                    <a:lumMod val="75000"/>
                  </a:schemeClr>
                </a:solidFill>
              </a:rPr>
              <a:t> and in many cases a prosecution is </a:t>
            </a:r>
            <a:r>
              <a:rPr lang="en-GB" b="1" dirty="0">
                <a:solidFill>
                  <a:schemeClr val="tx2">
                    <a:lumMod val="75000"/>
                  </a:schemeClr>
                </a:solidFill>
              </a:rPr>
              <a:t>unlikely</a:t>
            </a:r>
            <a:r>
              <a:rPr lang="en-GB" dirty="0">
                <a:solidFill>
                  <a:schemeClr val="tx2">
                    <a:lumMod val="75000"/>
                  </a:schemeClr>
                </a:solidFill>
              </a:rPr>
              <a:t> to be in the public interest.</a:t>
            </a:r>
          </a:p>
          <a:p>
            <a:pPr marL="342900" lvl="1">
              <a:buClr>
                <a:schemeClr val="accent1"/>
              </a:buClr>
            </a:pPr>
            <a:endParaRPr lang="en-GB" dirty="0" smtClean="0">
              <a:solidFill>
                <a:schemeClr val="tx2">
                  <a:lumMod val="75000"/>
                </a:schemeClr>
              </a:solidFill>
            </a:endParaRPr>
          </a:p>
          <a:p>
            <a:pPr marL="342900" lvl="1">
              <a:buClr>
                <a:schemeClr val="accent1"/>
              </a:buClr>
            </a:pPr>
            <a:endParaRPr lang="en-GB" dirty="0"/>
          </a:p>
          <a:p>
            <a:endParaRPr lang="en-GB" dirty="0"/>
          </a:p>
        </p:txBody>
      </p:sp>
    </p:spTree>
    <p:extLst>
      <p:ext uri="{BB962C8B-B14F-4D97-AF65-F5344CB8AC3E}">
        <p14:creationId xmlns:p14="http://schemas.microsoft.com/office/powerpoint/2010/main" val="300655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Hate Crime??</a:t>
            </a:r>
            <a:endParaRPr lang="en-GB" dirty="0"/>
          </a:p>
        </p:txBody>
      </p:sp>
      <p:sp>
        <p:nvSpPr>
          <p:cNvPr id="3" name="Content Placeholder 2"/>
          <p:cNvSpPr>
            <a:spLocks noGrp="1"/>
          </p:cNvSpPr>
          <p:nvPr>
            <p:ph idx="1"/>
          </p:nvPr>
        </p:nvSpPr>
        <p:spPr/>
        <p:txBody>
          <a:bodyPr>
            <a:normAutofit fontScale="70000" lnSpcReduction="20000"/>
          </a:bodyPr>
          <a:lstStyle/>
          <a:p>
            <a:r>
              <a:rPr lang="en-GB" sz="4800" dirty="0">
                <a:solidFill>
                  <a:schemeClr val="tx2">
                    <a:lumMod val="75000"/>
                  </a:schemeClr>
                </a:solidFill>
              </a:rPr>
              <a:t>Many victims do not feel hated by the offender and some feel that the use of the phrase about their case only makes them feel worse about the incident as it imports a further level of animosity towards them that they did not feel at the time of the </a:t>
            </a:r>
            <a:r>
              <a:rPr lang="en-GB" sz="4800" dirty="0" smtClean="0">
                <a:solidFill>
                  <a:schemeClr val="tx2">
                    <a:lumMod val="75000"/>
                  </a:schemeClr>
                </a:solidFill>
              </a:rPr>
              <a:t>incident</a:t>
            </a:r>
          </a:p>
          <a:p>
            <a:r>
              <a:rPr lang="en-GB" sz="4800" dirty="0">
                <a:solidFill>
                  <a:schemeClr val="tx2">
                    <a:lumMod val="75000"/>
                  </a:schemeClr>
                </a:solidFill>
              </a:rPr>
              <a:t>The word ‘hatred’ does not appear in any recent or frequently used legislation</a:t>
            </a:r>
            <a:r>
              <a:rPr lang="en-GB" sz="4800" dirty="0" smtClean="0">
                <a:solidFill>
                  <a:schemeClr val="tx2">
                    <a:lumMod val="75000"/>
                  </a:schemeClr>
                </a:solidFill>
              </a:rPr>
              <a:t>.</a:t>
            </a:r>
            <a:endParaRPr lang="en-GB" sz="4800" dirty="0" smtClean="0">
              <a:solidFill>
                <a:schemeClr val="tx2">
                  <a:lumMod val="75000"/>
                </a:schemeClr>
              </a:solidFill>
            </a:endParaRPr>
          </a:p>
          <a:p>
            <a:endParaRPr lang="en-GB" dirty="0"/>
          </a:p>
        </p:txBody>
      </p:sp>
    </p:spTree>
    <p:extLst>
      <p:ext uri="{BB962C8B-B14F-4D97-AF65-F5344CB8AC3E}">
        <p14:creationId xmlns:p14="http://schemas.microsoft.com/office/powerpoint/2010/main" val="150200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Various Types of Hate Crime</a:t>
            </a:r>
            <a:endParaRPr lang="en-GB" dirty="0"/>
          </a:p>
        </p:txBody>
      </p:sp>
      <p:sp>
        <p:nvSpPr>
          <p:cNvPr id="3" name="Content Placeholder 2"/>
          <p:cNvSpPr>
            <a:spLocks noGrp="1"/>
          </p:cNvSpPr>
          <p:nvPr>
            <p:ph idx="1"/>
          </p:nvPr>
        </p:nvSpPr>
        <p:spPr/>
        <p:txBody>
          <a:bodyPr>
            <a:normAutofit/>
          </a:bodyPr>
          <a:lstStyle/>
          <a:p>
            <a:r>
              <a:rPr lang="en-GB" sz="4800" dirty="0" smtClean="0">
                <a:solidFill>
                  <a:schemeClr val="tx2">
                    <a:lumMod val="60000"/>
                    <a:lumOff val="40000"/>
                  </a:schemeClr>
                </a:solidFill>
              </a:rPr>
              <a:t>Race</a:t>
            </a:r>
          </a:p>
          <a:p>
            <a:r>
              <a:rPr lang="en-GB" sz="4800" dirty="0" smtClean="0">
                <a:solidFill>
                  <a:schemeClr val="tx2">
                    <a:lumMod val="60000"/>
                    <a:lumOff val="40000"/>
                  </a:schemeClr>
                </a:solidFill>
              </a:rPr>
              <a:t>Religious</a:t>
            </a:r>
          </a:p>
          <a:p>
            <a:r>
              <a:rPr lang="en-GB" sz="4800" dirty="0" smtClean="0">
                <a:solidFill>
                  <a:schemeClr val="tx2">
                    <a:lumMod val="60000"/>
                    <a:lumOff val="40000"/>
                  </a:schemeClr>
                </a:solidFill>
              </a:rPr>
              <a:t>Homophobic</a:t>
            </a:r>
          </a:p>
          <a:p>
            <a:r>
              <a:rPr lang="en-GB" sz="4800" dirty="0" smtClean="0">
                <a:solidFill>
                  <a:schemeClr val="tx2">
                    <a:lumMod val="60000"/>
                    <a:lumOff val="40000"/>
                  </a:schemeClr>
                </a:solidFill>
              </a:rPr>
              <a:t>Trans Gender</a:t>
            </a:r>
          </a:p>
          <a:p>
            <a:r>
              <a:rPr lang="en-GB" sz="4800" dirty="0" smtClean="0">
                <a:solidFill>
                  <a:schemeClr val="tx2">
                    <a:lumMod val="60000"/>
                    <a:lumOff val="40000"/>
                  </a:schemeClr>
                </a:solidFill>
              </a:rPr>
              <a:t>Disability</a:t>
            </a:r>
            <a:endParaRPr lang="en-GB" sz="4800" dirty="0">
              <a:solidFill>
                <a:schemeClr val="tx2">
                  <a:lumMod val="60000"/>
                  <a:lumOff val="40000"/>
                </a:schemeClr>
              </a:solidFill>
            </a:endParaRPr>
          </a:p>
        </p:txBody>
      </p:sp>
    </p:spTree>
    <p:extLst>
      <p:ext uri="{BB962C8B-B14F-4D97-AF65-F5344CB8AC3E}">
        <p14:creationId xmlns:p14="http://schemas.microsoft.com/office/powerpoint/2010/main" val="2256946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have to prove?</a:t>
            </a:r>
            <a:endParaRPr lang="en-GB" dirty="0"/>
          </a:p>
        </p:txBody>
      </p:sp>
      <p:sp>
        <p:nvSpPr>
          <p:cNvPr id="3" name="Content Placeholder 2"/>
          <p:cNvSpPr>
            <a:spLocks noGrp="1"/>
          </p:cNvSpPr>
          <p:nvPr>
            <p:ph idx="1"/>
          </p:nvPr>
        </p:nvSpPr>
        <p:spPr/>
        <p:txBody>
          <a:bodyPr>
            <a:normAutofit fontScale="85000" lnSpcReduction="10000"/>
          </a:bodyPr>
          <a:lstStyle/>
          <a:p>
            <a:r>
              <a:rPr lang="en-GB" sz="4000" dirty="0" smtClean="0">
                <a:solidFill>
                  <a:schemeClr val="tx2">
                    <a:lumMod val="60000"/>
                    <a:lumOff val="40000"/>
                  </a:schemeClr>
                </a:solidFill>
              </a:rPr>
              <a:t>The offence was motivated by hostility to the victim because of their race, religion, sexual orientation, change of gender or disability, or</a:t>
            </a:r>
          </a:p>
          <a:p>
            <a:r>
              <a:rPr lang="en-GB" sz="4000" dirty="0" smtClean="0">
                <a:solidFill>
                  <a:schemeClr val="tx2">
                    <a:lumMod val="60000"/>
                    <a:lumOff val="40000"/>
                  </a:schemeClr>
                </a:solidFill>
              </a:rPr>
              <a:t>The offender demonstrated hostility to the victim based on </a:t>
            </a:r>
            <a:r>
              <a:rPr lang="en-GB" sz="4000" dirty="0">
                <a:solidFill>
                  <a:schemeClr val="tx2">
                    <a:lumMod val="60000"/>
                    <a:lumOff val="40000"/>
                  </a:schemeClr>
                </a:solidFill>
              </a:rPr>
              <a:t>their race, religion, sexual orientation, change of gender or </a:t>
            </a:r>
            <a:r>
              <a:rPr lang="en-GB" sz="4000" dirty="0" smtClean="0">
                <a:solidFill>
                  <a:schemeClr val="tx2">
                    <a:lumMod val="60000"/>
                    <a:lumOff val="40000"/>
                  </a:schemeClr>
                </a:solidFill>
              </a:rPr>
              <a:t>disability or the offender’s perception of those characteristics.</a:t>
            </a:r>
          </a:p>
          <a:p>
            <a:endParaRPr lang="en-GB" dirty="0"/>
          </a:p>
        </p:txBody>
      </p:sp>
    </p:spTree>
    <p:extLst>
      <p:ext uri="{BB962C8B-B14F-4D97-AF65-F5344CB8AC3E}">
        <p14:creationId xmlns:p14="http://schemas.microsoft.com/office/powerpoint/2010/main" val="1581352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Hostility?</a:t>
            </a:r>
            <a:endParaRPr lang="en-GB" dirty="0"/>
          </a:p>
        </p:txBody>
      </p:sp>
      <p:sp>
        <p:nvSpPr>
          <p:cNvPr id="3" name="Content Placeholder 2"/>
          <p:cNvSpPr>
            <a:spLocks noGrp="1"/>
          </p:cNvSpPr>
          <p:nvPr>
            <p:ph idx="1"/>
          </p:nvPr>
        </p:nvSpPr>
        <p:spPr/>
        <p:txBody>
          <a:bodyPr/>
          <a:lstStyle/>
          <a:p>
            <a:r>
              <a:rPr lang="en-GB" sz="3600" dirty="0">
                <a:solidFill>
                  <a:schemeClr val="tx2">
                    <a:lumMod val="75000"/>
                  </a:schemeClr>
                </a:solidFill>
              </a:rPr>
              <a:t>hostility falls well short of hatred.  It is not defined in the </a:t>
            </a:r>
            <a:r>
              <a:rPr lang="en-GB" sz="3600" dirty="0" smtClean="0">
                <a:solidFill>
                  <a:schemeClr val="tx2">
                    <a:lumMod val="75000"/>
                  </a:schemeClr>
                </a:solidFill>
              </a:rPr>
              <a:t>legislation</a:t>
            </a:r>
            <a:r>
              <a:rPr lang="en-GB" sz="3600" dirty="0" smtClean="0">
                <a:solidFill>
                  <a:schemeClr val="tx2">
                    <a:lumMod val="75000"/>
                  </a:schemeClr>
                </a:solidFill>
              </a:rPr>
              <a:t> </a:t>
            </a:r>
            <a:r>
              <a:rPr lang="en-GB" sz="3600" dirty="0">
                <a:solidFill>
                  <a:schemeClr val="tx2">
                    <a:lumMod val="75000"/>
                  </a:schemeClr>
                </a:solidFill>
              </a:rPr>
              <a:t>but the dictionary definition would include</a:t>
            </a:r>
            <a:r>
              <a:rPr lang="en-GB" sz="3600" dirty="0" smtClean="0">
                <a:solidFill>
                  <a:schemeClr val="tx2">
                    <a:lumMod val="75000"/>
                  </a:schemeClr>
                </a:solidFill>
              </a:rPr>
              <a:t>:</a:t>
            </a:r>
          </a:p>
          <a:p>
            <a:r>
              <a:rPr lang="en-GB" sz="3600" dirty="0">
                <a:solidFill>
                  <a:schemeClr val="tx2">
                    <a:lumMod val="75000"/>
                  </a:schemeClr>
                </a:solidFill>
              </a:rPr>
              <a:t>ill-will, ill-feeling, spite, contempt, prejudice, unfriendliness, antagonism, resentment, and dislike.</a:t>
            </a:r>
          </a:p>
          <a:p>
            <a:pPr marL="114300" indent="0">
              <a:buNone/>
            </a:pPr>
            <a:endParaRPr lang="en-GB" dirty="0"/>
          </a:p>
        </p:txBody>
      </p:sp>
    </p:spTree>
    <p:extLst>
      <p:ext uri="{BB962C8B-B14F-4D97-AF65-F5344CB8AC3E}">
        <p14:creationId xmlns:p14="http://schemas.microsoft.com/office/powerpoint/2010/main" val="248662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r>
            <a:br>
              <a:rPr lang="en-GB" dirty="0"/>
            </a:br>
            <a:r>
              <a:rPr lang="en-GB" sz="3200" b="1" dirty="0"/>
              <a:t>Hostility and Vulnerability – </a:t>
            </a:r>
            <a:r>
              <a:rPr lang="en-GB" sz="3200" b="1" dirty="0" smtClean="0"/>
              <a:t/>
            </a:r>
            <a:br>
              <a:rPr lang="en-GB" sz="3200" b="1" dirty="0" smtClean="0"/>
            </a:br>
            <a:r>
              <a:rPr lang="en-GB" sz="3200" b="1" dirty="0" smtClean="0"/>
              <a:t>the </a:t>
            </a:r>
            <a:r>
              <a:rPr lang="en-GB" sz="3200" b="1" dirty="0"/>
              <a:t>distinction.</a:t>
            </a:r>
            <a:endParaRPr lang="en-GB" sz="3200" dirty="0"/>
          </a:p>
        </p:txBody>
      </p:sp>
      <p:sp>
        <p:nvSpPr>
          <p:cNvPr id="3" name="Content Placeholder 2"/>
          <p:cNvSpPr>
            <a:spLocks noGrp="1"/>
          </p:cNvSpPr>
          <p:nvPr>
            <p:ph idx="1"/>
          </p:nvPr>
        </p:nvSpPr>
        <p:spPr>
          <a:xfrm>
            <a:off x="395536" y="1772816"/>
            <a:ext cx="7681664" cy="4627984"/>
          </a:xfrm>
        </p:spPr>
        <p:txBody>
          <a:bodyPr/>
          <a:lstStyle/>
          <a:p>
            <a:r>
              <a:rPr lang="en-GB" dirty="0">
                <a:solidFill>
                  <a:schemeClr val="tx2">
                    <a:lumMod val="75000"/>
                  </a:schemeClr>
                </a:solidFill>
              </a:rPr>
              <a:t>A simple example of the distinction would be where a victim, who is a wheel chair user, has her handbag stolen which had been hanging on the back of her chair.  This case is unlikely to be motivated by hostility towards the disability, but the disability has made the victim more vulnerable to this sort of crime. </a:t>
            </a:r>
          </a:p>
          <a:p>
            <a:r>
              <a:rPr lang="en-GB" dirty="0">
                <a:solidFill>
                  <a:schemeClr val="tx2">
                    <a:lumMod val="75000"/>
                  </a:schemeClr>
                </a:solidFill>
              </a:rPr>
              <a:t>the type of offence sometimes known as ‘mate crime’ where a disabled person is befriended by the offender because they are an easy target for offences such as theft or fraud is unlikely to be a crime where hostility to a disabled person can be proved</a:t>
            </a:r>
            <a:r>
              <a:rPr lang="en-GB" dirty="0" smtClean="0">
                <a:solidFill>
                  <a:schemeClr val="tx2">
                    <a:lumMod val="75000"/>
                  </a:schemeClr>
                </a:solidFill>
              </a:rPr>
              <a:t>.</a:t>
            </a:r>
          </a:p>
          <a:p>
            <a:r>
              <a:rPr lang="en-GB" dirty="0">
                <a:solidFill>
                  <a:schemeClr val="tx2">
                    <a:lumMod val="75000"/>
                  </a:schemeClr>
                </a:solidFill>
              </a:rPr>
              <a:t>However, in both these examples the court will take into account the vulnerability of the victim when considering sentence in any event.</a:t>
            </a:r>
          </a:p>
        </p:txBody>
      </p:sp>
    </p:spTree>
    <p:extLst>
      <p:ext uri="{BB962C8B-B14F-4D97-AF65-F5344CB8AC3E}">
        <p14:creationId xmlns:p14="http://schemas.microsoft.com/office/powerpoint/2010/main" val="25755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Recording / Reporting</a:t>
            </a:r>
            <a:endParaRPr lang="en-GB" dirty="0"/>
          </a:p>
        </p:txBody>
      </p:sp>
      <p:sp>
        <p:nvSpPr>
          <p:cNvPr id="3" name="Content Placeholder 2"/>
          <p:cNvSpPr>
            <a:spLocks noGrp="1"/>
          </p:cNvSpPr>
          <p:nvPr>
            <p:ph idx="1"/>
          </p:nvPr>
        </p:nvSpPr>
        <p:spPr/>
        <p:txBody>
          <a:bodyPr>
            <a:noAutofit/>
          </a:bodyPr>
          <a:lstStyle/>
          <a:p>
            <a:r>
              <a:rPr lang="en-GB" sz="2000" dirty="0">
                <a:solidFill>
                  <a:schemeClr val="tx2">
                    <a:lumMod val="75000"/>
                  </a:schemeClr>
                </a:solidFill>
              </a:rPr>
              <a:t>The ACPO definition is:</a:t>
            </a:r>
          </a:p>
          <a:p>
            <a:r>
              <a:rPr lang="en-GB" sz="2000" dirty="0">
                <a:solidFill>
                  <a:schemeClr val="tx2">
                    <a:lumMod val="75000"/>
                  </a:schemeClr>
                </a:solidFill>
              </a:rPr>
              <a:t>any criminal offence which is perceived, by the victim or any other person, to be motivated by a hostility or prejudice based on a personal characteristic </a:t>
            </a:r>
          </a:p>
          <a:p>
            <a:r>
              <a:rPr lang="en-GB" sz="2000" dirty="0">
                <a:solidFill>
                  <a:schemeClr val="tx2">
                    <a:lumMod val="75000"/>
                  </a:schemeClr>
                </a:solidFill>
              </a:rPr>
              <a:t>this does not fit in with what we have to prove, but in all these cases the police should flag the case as a ‘hate crime’ and we will flag the case on our system in the same way.</a:t>
            </a:r>
          </a:p>
          <a:p>
            <a:r>
              <a:rPr lang="en-GB" sz="2000" dirty="0">
                <a:solidFill>
                  <a:schemeClr val="tx2">
                    <a:lumMod val="75000"/>
                  </a:schemeClr>
                </a:solidFill>
              </a:rPr>
              <a:t>In 2011 to 2012, there were 43,748 crimes recorded by police as hate </a:t>
            </a:r>
            <a:r>
              <a:rPr lang="en-GB" sz="2000" dirty="0" smtClean="0">
                <a:solidFill>
                  <a:schemeClr val="tx2">
                    <a:lumMod val="75000"/>
                  </a:schemeClr>
                </a:solidFill>
              </a:rPr>
              <a:t>crimes of these:</a:t>
            </a:r>
          </a:p>
          <a:p>
            <a:pPr lvl="0"/>
            <a:r>
              <a:rPr lang="en-GB" sz="2000" dirty="0">
                <a:solidFill>
                  <a:schemeClr val="tx2">
                    <a:lumMod val="75000"/>
                  </a:schemeClr>
                </a:solidFill>
              </a:rPr>
              <a:t>race - 82%</a:t>
            </a:r>
          </a:p>
          <a:p>
            <a:pPr lvl="0"/>
            <a:r>
              <a:rPr lang="en-GB" sz="2000" dirty="0">
                <a:solidFill>
                  <a:schemeClr val="tx2">
                    <a:lumMod val="75000"/>
                  </a:schemeClr>
                </a:solidFill>
              </a:rPr>
              <a:t>sexual orientation - 10%</a:t>
            </a:r>
          </a:p>
          <a:p>
            <a:pPr lvl="0"/>
            <a:r>
              <a:rPr lang="en-GB" sz="2000" dirty="0">
                <a:solidFill>
                  <a:schemeClr val="tx2">
                    <a:lumMod val="75000"/>
                  </a:schemeClr>
                </a:solidFill>
              </a:rPr>
              <a:t>religion - 4%</a:t>
            </a:r>
          </a:p>
          <a:p>
            <a:pPr lvl="0"/>
            <a:r>
              <a:rPr lang="en-GB" sz="2000" dirty="0">
                <a:solidFill>
                  <a:schemeClr val="tx2">
                    <a:lumMod val="75000"/>
                  </a:schemeClr>
                </a:solidFill>
              </a:rPr>
              <a:t>disability - 4%</a:t>
            </a:r>
          </a:p>
          <a:p>
            <a:pPr lvl="0"/>
            <a:r>
              <a:rPr lang="en-GB" sz="2000" dirty="0">
                <a:solidFill>
                  <a:schemeClr val="tx2">
                    <a:lumMod val="75000"/>
                  </a:schemeClr>
                </a:solidFill>
              </a:rPr>
              <a:t>transgender identity - 1</a:t>
            </a:r>
            <a:r>
              <a:rPr lang="en-GB" sz="2000" dirty="0" smtClean="0">
                <a:solidFill>
                  <a:schemeClr val="tx2">
                    <a:lumMod val="75000"/>
                  </a:schemeClr>
                </a:solidFill>
              </a:rPr>
              <a:t>%.</a:t>
            </a:r>
            <a:endParaRPr lang="en-GB" sz="2000" dirty="0">
              <a:solidFill>
                <a:schemeClr val="tx2">
                  <a:lumMod val="75000"/>
                </a:schemeClr>
              </a:solidFill>
            </a:endParaRPr>
          </a:p>
        </p:txBody>
      </p:sp>
    </p:spTree>
    <p:extLst>
      <p:ext uri="{BB962C8B-B14F-4D97-AF65-F5344CB8AC3E}">
        <p14:creationId xmlns:p14="http://schemas.microsoft.com/office/powerpoint/2010/main" val="407743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Wessex Caseload 2013</a:t>
            </a:r>
            <a:endParaRPr lang="en-GB" dirty="0"/>
          </a:p>
        </p:txBody>
      </p:sp>
      <p:sp>
        <p:nvSpPr>
          <p:cNvPr id="3" name="Content Placeholder 2"/>
          <p:cNvSpPr>
            <a:spLocks noGrp="1"/>
          </p:cNvSpPr>
          <p:nvPr>
            <p:ph idx="1"/>
          </p:nvPr>
        </p:nvSpPr>
        <p:spPr/>
        <p:txBody>
          <a:bodyPr/>
          <a:lstStyle/>
          <a:p>
            <a:r>
              <a:rPr lang="en-GB" sz="3200" dirty="0">
                <a:solidFill>
                  <a:schemeClr val="tx2">
                    <a:lumMod val="75000"/>
                  </a:schemeClr>
                </a:solidFill>
              </a:rPr>
              <a:t>68 homophobic and transphobic </a:t>
            </a:r>
            <a:r>
              <a:rPr lang="en-GB" sz="3200" dirty="0" smtClean="0">
                <a:solidFill>
                  <a:schemeClr val="tx2">
                    <a:lumMod val="75000"/>
                  </a:schemeClr>
                </a:solidFill>
              </a:rPr>
              <a:t>cases</a:t>
            </a:r>
          </a:p>
          <a:p>
            <a:r>
              <a:rPr lang="en-GB" sz="3200" dirty="0" smtClean="0">
                <a:solidFill>
                  <a:schemeClr val="tx2">
                    <a:lumMod val="75000"/>
                  </a:schemeClr>
                </a:solidFill>
              </a:rPr>
              <a:t>(1127 </a:t>
            </a:r>
            <a:r>
              <a:rPr lang="en-GB" sz="3200" dirty="0">
                <a:solidFill>
                  <a:schemeClr val="tx2">
                    <a:lumMod val="75000"/>
                  </a:schemeClr>
                </a:solidFill>
              </a:rPr>
              <a:t>cases </a:t>
            </a:r>
            <a:r>
              <a:rPr lang="en-GB" sz="3200" dirty="0" smtClean="0">
                <a:solidFill>
                  <a:schemeClr val="tx2">
                    <a:lumMod val="75000"/>
                  </a:schemeClr>
                </a:solidFill>
              </a:rPr>
              <a:t>in England and Wales)</a:t>
            </a:r>
          </a:p>
          <a:p>
            <a:r>
              <a:rPr lang="en-GB" sz="3200" dirty="0">
                <a:solidFill>
                  <a:schemeClr val="tx2">
                    <a:lumMod val="75000"/>
                  </a:schemeClr>
                </a:solidFill>
              </a:rPr>
              <a:t>18 disability hate crime </a:t>
            </a:r>
            <a:r>
              <a:rPr lang="en-GB" sz="3200" dirty="0" smtClean="0">
                <a:solidFill>
                  <a:schemeClr val="tx2">
                    <a:lumMod val="75000"/>
                  </a:schemeClr>
                </a:solidFill>
              </a:rPr>
              <a:t>cases</a:t>
            </a:r>
          </a:p>
          <a:p>
            <a:r>
              <a:rPr lang="en-GB" sz="3200" dirty="0" smtClean="0">
                <a:solidFill>
                  <a:schemeClr val="tx2">
                    <a:lumMod val="75000"/>
                  </a:schemeClr>
                </a:solidFill>
              </a:rPr>
              <a:t>(573 </a:t>
            </a:r>
            <a:r>
              <a:rPr lang="en-GB" sz="3200" dirty="0">
                <a:solidFill>
                  <a:schemeClr val="tx2">
                    <a:lumMod val="75000"/>
                  </a:schemeClr>
                </a:solidFill>
              </a:rPr>
              <a:t>cases in England and Wales</a:t>
            </a:r>
            <a:r>
              <a:rPr lang="en-GB" sz="3200" dirty="0" smtClean="0">
                <a:solidFill>
                  <a:schemeClr val="tx2">
                    <a:lumMod val="75000"/>
                  </a:schemeClr>
                </a:solidFill>
              </a:rPr>
              <a:t>)</a:t>
            </a:r>
          </a:p>
          <a:p>
            <a:r>
              <a:rPr lang="en-GB" sz="3200" dirty="0">
                <a:solidFill>
                  <a:schemeClr val="tx2">
                    <a:lumMod val="75000"/>
                  </a:schemeClr>
                </a:solidFill>
              </a:rPr>
              <a:t>In the same period </a:t>
            </a:r>
            <a:r>
              <a:rPr lang="en-GB" sz="3200" dirty="0" smtClean="0">
                <a:solidFill>
                  <a:schemeClr val="tx2">
                    <a:lumMod val="75000"/>
                  </a:schemeClr>
                </a:solidFill>
              </a:rPr>
              <a:t>in Wessex we </a:t>
            </a:r>
            <a:r>
              <a:rPr lang="en-GB" sz="3200" dirty="0">
                <a:solidFill>
                  <a:schemeClr val="tx2">
                    <a:lumMod val="75000"/>
                  </a:schemeClr>
                </a:solidFill>
              </a:rPr>
              <a:t>prosecuted 520 racial and religiously aggravated cases. </a:t>
            </a:r>
          </a:p>
          <a:p>
            <a:endParaRPr lang="en-GB" dirty="0"/>
          </a:p>
          <a:p>
            <a:endParaRPr lang="en-GB" dirty="0" smtClean="0"/>
          </a:p>
          <a:p>
            <a:endParaRPr lang="en-GB" dirty="0"/>
          </a:p>
        </p:txBody>
      </p:sp>
    </p:spTree>
    <p:extLst>
      <p:ext uri="{BB962C8B-B14F-4D97-AF65-F5344CB8AC3E}">
        <p14:creationId xmlns:p14="http://schemas.microsoft.com/office/powerpoint/2010/main" val="356198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Special measures </a:t>
            </a:r>
            <a:r>
              <a:rPr lang="en-GB" dirty="0"/>
              <a:t/>
            </a:r>
            <a:br>
              <a:rPr lang="en-GB" dirty="0"/>
            </a:br>
            <a:endParaRPr lang="en-GB" dirty="0"/>
          </a:p>
        </p:txBody>
      </p:sp>
      <p:sp>
        <p:nvSpPr>
          <p:cNvPr id="3" name="Content Placeholder 2"/>
          <p:cNvSpPr>
            <a:spLocks noGrp="1"/>
          </p:cNvSpPr>
          <p:nvPr>
            <p:ph idx="1"/>
          </p:nvPr>
        </p:nvSpPr>
        <p:spPr/>
        <p:txBody>
          <a:bodyPr/>
          <a:lstStyle/>
          <a:p>
            <a:r>
              <a:rPr lang="en-GB" dirty="0">
                <a:solidFill>
                  <a:schemeClr val="tx2">
                    <a:lumMod val="75000"/>
                  </a:schemeClr>
                </a:solidFill>
              </a:rPr>
              <a:t>A</a:t>
            </a:r>
            <a:r>
              <a:rPr lang="en-GB" dirty="0"/>
              <a:t> </a:t>
            </a:r>
            <a:r>
              <a:rPr lang="en-GB" dirty="0">
                <a:solidFill>
                  <a:schemeClr val="tx2">
                    <a:lumMod val="75000"/>
                  </a:schemeClr>
                </a:solidFill>
              </a:rPr>
              <a:t>range of special measures are available to ensure that victims can give ‘best evidence</a:t>
            </a:r>
            <a:r>
              <a:rPr lang="en-GB" dirty="0" smtClean="0">
                <a:solidFill>
                  <a:schemeClr val="tx2">
                    <a:lumMod val="75000"/>
                  </a:schemeClr>
                </a:solidFill>
              </a:rPr>
              <a:t>’.</a:t>
            </a:r>
          </a:p>
          <a:p>
            <a:r>
              <a:rPr lang="en-GB" dirty="0" smtClean="0">
                <a:solidFill>
                  <a:schemeClr val="tx2">
                    <a:lumMod val="75000"/>
                  </a:schemeClr>
                </a:solidFill>
              </a:rPr>
              <a:t>The appointment </a:t>
            </a:r>
            <a:r>
              <a:rPr lang="en-GB" dirty="0">
                <a:solidFill>
                  <a:schemeClr val="tx2">
                    <a:lumMod val="75000"/>
                  </a:schemeClr>
                </a:solidFill>
              </a:rPr>
              <a:t>of an </a:t>
            </a:r>
            <a:r>
              <a:rPr lang="en-GB" dirty="0" smtClean="0">
                <a:solidFill>
                  <a:schemeClr val="tx2">
                    <a:lumMod val="75000"/>
                  </a:schemeClr>
                </a:solidFill>
              </a:rPr>
              <a:t>intermediary</a:t>
            </a:r>
          </a:p>
          <a:p>
            <a:r>
              <a:rPr lang="en-GB" dirty="0">
                <a:solidFill>
                  <a:schemeClr val="tx2">
                    <a:lumMod val="75000"/>
                  </a:schemeClr>
                </a:solidFill>
              </a:rPr>
              <a:t>A</a:t>
            </a:r>
            <a:r>
              <a:rPr lang="en-GB" dirty="0" smtClean="0">
                <a:solidFill>
                  <a:schemeClr val="tx2">
                    <a:lumMod val="75000"/>
                  </a:schemeClr>
                </a:solidFill>
              </a:rPr>
              <a:t>ids </a:t>
            </a:r>
            <a:r>
              <a:rPr lang="en-GB" dirty="0">
                <a:solidFill>
                  <a:schemeClr val="tx2">
                    <a:lumMod val="75000"/>
                  </a:schemeClr>
                </a:solidFill>
              </a:rPr>
              <a:t>to </a:t>
            </a:r>
            <a:r>
              <a:rPr lang="en-GB" dirty="0" smtClean="0">
                <a:solidFill>
                  <a:schemeClr val="tx2">
                    <a:lumMod val="75000"/>
                  </a:schemeClr>
                </a:solidFill>
              </a:rPr>
              <a:t>communication</a:t>
            </a:r>
          </a:p>
          <a:p>
            <a:r>
              <a:rPr lang="en-GB" dirty="0" smtClean="0">
                <a:solidFill>
                  <a:schemeClr val="tx2">
                    <a:lumMod val="75000"/>
                  </a:schemeClr>
                </a:solidFill>
              </a:rPr>
              <a:t>The </a:t>
            </a:r>
            <a:r>
              <a:rPr lang="en-GB" dirty="0">
                <a:solidFill>
                  <a:schemeClr val="tx2">
                    <a:lumMod val="75000"/>
                  </a:schemeClr>
                </a:solidFill>
              </a:rPr>
              <a:t>court can order that the public are excluded from the court </a:t>
            </a:r>
            <a:r>
              <a:rPr lang="en-GB" dirty="0" smtClean="0">
                <a:solidFill>
                  <a:schemeClr val="tx2">
                    <a:lumMod val="75000"/>
                  </a:schemeClr>
                </a:solidFill>
              </a:rPr>
              <a:t>room</a:t>
            </a:r>
          </a:p>
          <a:p>
            <a:r>
              <a:rPr lang="en-GB" dirty="0" smtClean="0">
                <a:solidFill>
                  <a:schemeClr val="tx2">
                    <a:lumMod val="75000"/>
                  </a:schemeClr>
                </a:solidFill>
              </a:rPr>
              <a:t>Or it </a:t>
            </a:r>
            <a:r>
              <a:rPr lang="en-GB" dirty="0">
                <a:solidFill>
                  <a:schemeClr val="tx2">
                    <a:lumMod val="75000"/>
                  </a:schemeClr>
                </a:solidFill>
              </a:rPr>
              <a:t>can prohibit publication of anything leading to identification of the victim’s name or address under Section 46 of the Youth Justice and Criminal Evidence Act 1999</a:t>
            </a:r>
            <a:r>
              <a:rPr lang="en-GB" dirty="0" smtClean="0">
                <a:solidFill>
                  <a:schemeClr val="tx2">
                    <a:lumMod val="75000"/>
                  </a:schemeClr>
                </a:solidFill>
              </a:rPr>
              <a:t>.</a:t>
            </a:r>
          </a:p>
          <a:p>
            <a:r>
              <a:rPr lang="en-GB" dirty="0" smtClean="0">
                <a:solidFill>
                  <a:schemeClr val="tx2">
                    <a:lumMod val="75000"/>
                  </a:schemeClr>
                </a:solidFill>
              </a:rPr>
              <a:t>Screens</a:t>
            </a:r>
          </a:p>
          <a:p>
            <a:r>
              <a:rPr lang="en-GB" dirty="0">
                <a:solidFill>
                  <a:schemeClr val="tx2">
                    <a:lumMod val="75000"/>
                  </a:schemeClr>
                </a:solidFill>
              </a:rPr>
              <a:t>video links</a:t>
            </a:r>
          </a:p>
          <a:p>
            <a:endParaRPr lang="en-GB" dirty="0"/>
          </a:p>
        </p:txBody>
      </p:sp>
    </p:spTree>
    <p:extLst>
      <p:ext uri="{BB962C8B-B14F-4D97-AF65-F5344CB8AC3E}">
        <p14:creationId xmlns:p14="http://schemas.microsoft.com/office/powerpoint/2010/main" val="29562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107</TotalTime>
  <Words>725</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Crown Prosecution Service – Response to Hate Crime </vt:lpstr>
      <vt:lpstr>Hate Crime??</vt:lpstr>
      <vt:lpstr>Various Types of Hate Crime</vt:lpstr>
      <vt:lpstr>What do we have to prove?</vt:lpstr>
      <vt:lpstr>Hostility?</vt:lpstr>
      <vt:lpstr> Hostility and Vulnerability –  the distinction.</vt:lpstr>
      <vt:lpstr>Recording / Reporting</vt:lpstr>
      <vt:lpstr>Wessex Caseload 2013</vt:lpstr>
      <vt:lpstr>Special measures  </vt:lpstr>
      <vt:lpstr>On line Crime </vt:lpstr>
    </vt:vector>
  </TitlesOfParts>
  <Company>Crown Prosecution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 James (Eastleigh)</dc:creator>
  <cp:lastModifiedBy>Burnham James (Eastleigh)</cp:lastModifiedBy>
  <cp:revision>14</cp:revision>
  <dcterms:created xsi:type="dcterms:W3CDTF">2014-01-31T14:40:55Z</dcterms:created>
  <dcterms:modified xsi:type="dcterms:W3CDTF">2014-10-21T14:01:46Z</dcterms:modified>
</cp:coreProperties>
</file>